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66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14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02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73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01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0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695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0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9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00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64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6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81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40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8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9990-EE2D-491F-AE37-A9EEC6B0A36F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DFE647-4F00-4989-B229-F6DE94290F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30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5914" y="1252991"/>
            <a:ext cx="10369138" cy="2387600"/>
          </a:xfrm>
        </p:spPr>
        <p:txBody>
          <a:bodyPr>
            <a:noAutofit/>
          </a:bodyPr>
          <a:lstStyle/>
          <a:p>
            <a:r>
              <a:rPr kumimoji="1" lang="en-US" altLang="ja-JP" sz="6000" dirty="0" smtClean="0">
                <a:solidFill>
                  <a:schemeClr val="tx1"/>
                </a:solidFill>
              </a:rPr>
              <a:t>GIGA</a:t>
            </a:r>
            <a:r>
              <a:rPr kumimoji="1" lang="ja-JP" altLang="en-US" sz="6000" dirty="0" smtClean="0">
                <a:solidFill>
                  <a:schemeClr val="tx1"/>
                </a:solidFill>
              </a:rPr>
              <a:t>スクールタブレット端末</a:t>
            </a:r>
            <a:r>
              <a:rPr kumimoji="1" lang="en-US" altLang="ja-JP" sz="60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6000" dirty="0" smtClean="0">
                <a:solidFill>
                  <a:schemeClr val="tx1"/>
                </a:solidFill>
              </a:rPr>
            </a:br>
            <a:r>
              <a:rPr lang="ja-JP" altLang="en-US" sz="6000" dirty="0">
                <a:solidFill>
                  <a:schemeClr val="tx1"/>
                </a:solidFill>
              </a:rPr>
              <a:t>家庭</a:t>
            </a:r>
            <a:r>
              <a:rPr lang="ja-JP" altLang="en-US" sz="6000" dirty="0" smtClean="0">
                <a:solidFill>
                  <a:schemeClr val="tx1"/>
                </a:solidFill>
              </a:rPr>
              <a:t>への持ち帰りについて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24297" y="5317931"/>
            <a:ext cx="8607797" cy="1096899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chemeClr val="tx1"/>
                </a:solidFill>
              </a:rPr>
              <a:t>川口市立神根小学校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1" y="4392827"/>
            <a:ext cx="2195241" cy="2152889"/>
          </a:xfrm>
          <a:prstGeom prst="rect">
            <a:avLst/>
          </a:prstGeom>
        </p:spPr>
      </p:pic>
      <p:pic>
        <p:nvPicPr>
          <p:cNvPr id="5" name="ギガ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2635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3620" y="374901"/>
            <a:ext cx="6912186" cy="7620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持ち帰りの際に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ja-JP" altLang="en-US" sz="4400" dirty="0" smtClean="0"/>
              <a:t>やっていただきたいこと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72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①　家庭内のネットワークへの接続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77334" y="3166430"/>
            <a:ext cx="8596668" cy="72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 smtClean="0"/>
              <a:t>②　学習動画の視聴</a:t>
            </a:r>
            <a:endParaRPr lang="ja-JP" altLang="en-US" sz="40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4172270"/>
            <a:ext cx="10804917" cy="726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/>
              <a:t>③</a:t>
            </a:r>
            <a:r>
              <a:rPr lang="ja-JP" altLang="en-US" sz="4000" dirty="0" smtClean="0"/>
              <a:t>　ホームページからファイルのダウンロード</a:t>
            </a:r>
            <a:endParaRPr lang="ja-JP" altLang="en-US" sz="4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767390" y="5820799"/>
            <a:ext cx="8714861" cy="726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 smtClean="0">
                <a:solidFill>
                  <a:srgbClr val="002060"/>
                </a:solidFill>
              </a:rPr>
              <a:t>→　調査回答書を記入して月曜日に担任へ提出</a:t>
            </a:r>
            <a:endParaRPr lang="ja-JP" altLang="en-US" sz="4000" dirty="0">
              <a:solidFill>
                <a:srgbClr val="002060"/>
              </a:solidFill>
            </a:endParaRPr>
          </a:p>
        </p:txBody>
      </p:sp>
      <p:pic>
        <p:nvPicPr>
          <p:cNvPr id="7" name="ギガ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184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5211" y="5452429"/>
            <a:ext cx="10802983" cy="12226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5700" dirty="0" smtClean="0"/>
              <a:t>ご協力よろしくお願いいたします</a:t>
            </a:r>
            <a:r>
              <a:rPr kumimoji="1" lang="ja-JP" altLang="en-US" sz="4400" dirty="0" smtClean="0"/>
              <a:t>。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6269"/>
          <a:stretch/>
        </p:blipFill>
        <p:spPr>
          <a:xfrm>
            <a:off x="7049589" y="457198"/>
            <a:ext cx="4302035" cy="32265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875211"/>
            <a:ext cx="5765073" cy="4323805"/>
          </a:xfrm>
          <a:prstGeom prst="rect">
            <a:avLst/>
          </a:prstGeom>
        </p:spPr>
      </p:pic>
      <p:pic>
        <p:nvPicPr>
          <p:cNvPr id="6" name="ギガ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7673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56" y="506908"/>
            <a:ext cx="12104917" cy="88447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川口市のＧＩＧＡスクール構想が始まります！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82881" y="1492930"/>
            <a:ext cx="11795760" cy="1825038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249633" y="3516766"/>
            <a:ext cx="5630818" cy="3288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1" rIns="91440" bIns="4572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313952" y="3504020"/>
            <a:ext cx="5721531" cy="3288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1" rIns="91440" bIns="4572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1600" dirty="0"/>
          </a:p>
        </p:txBody>
      </p:sp>
      <p:sp>
        <p:nvSpPr>
          <p:cNvPr id="42" name="角丸四角形吹き出し 41"/>
          <p:cNvSpPr/>
          <p:nvPr/>
        </p:nvSpPr>
        <p:spPr>
          <a:xfrm flipV="1">
            <a:off x="10465779" y="5068585"/>
            <a:ext cx="1488711" cy="1702695"/>
          </a:xfrm>
          <a:prstGeom prst="wedgeRoundRectCallout">
            <a:avLst>
              <a:gd name="adj1" fmla="val 35446"/>
              <a:gd name="adj2" fmla="val 56026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801"/>
          </a:p>
        </p:txBody>
      </p:sp>
      <p:sp>
        <p:nvSpPr>
          <p:cNvPr id="9" name="正方形/長方形 8"/>
          <p:cNvSpPr/>
          <p:nvPr/>
        </p:nvSpPr>
        <p:spPr>
          <a:xfrm>
            <a:off x="32656" y="40024"/>
            <a:ext cx="2207623" cy="43107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/>
              <a:t>保護者用</a:t>
            </a:r>
          </a:p>
        </p:txBody>
      </p:sp>
      <p:sp>
        <p:nvSpPr>
          <p:cNvPr id="11" name="楕円 10"/>
          <p:cNvSpPr/>
          <p:nvPr/>
        </p:nvSpPr>
        <p:spPr>
          <a:xfrm>
            <a:off x="3030588" y="1754188"/>
            <a:ext cx="6165670" cy="248194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801"/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3538473" y="1554481"/>
            <a:ext cx="5226709" cy="850966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lobal and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nnovation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ateway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for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en-US" altLang="ja-JP" sz="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ll</a:t>
            </a:r>
            <a:endParaRPr lang="ja-JP" altLang="en-US" sz="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09408" y="2444637"/>
            <a:ext cx="5721538" cy="123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u="sng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ＧＩＧＡスクール構想とは？</a:t>
            </a:r>
            <a:endParaRPr lang="en-US" altLang="ja-JP" sz="2400" b="1" u="sng" dirty="0">
              <a:solidFill>
                <a:schemeClr val="accent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80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学習者用</a:t>
            </a:r>
            <a:r>
              <a:rPr lang="ja-JP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lang="ja-JP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ja-JP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１台端末</a:t>
            </a:r>
            <a:r>
              <a:rPr lang="ja-JP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と、高速通信ネットワークを一体的に整備することで、多様な子供たちそれぞれに最適な学びを実現するために、国が進める教育政策です。</a:t>
            </a:r>
            <a:endParaRPr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5" name="図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t="18630" r="49645" b="22697"/>
          <a:stretch/>
        </p:blipFill>
        <p:spPr bwMode="auto">
          <a:xfrm>
            <a:off x="9286131" y="1553151"/>
            <a:ext cx="1229473" cy="1702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0562413" y="1570827"/>
            <a:ext cx="1489166" cy="73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1" rIns="91440" bIns="45721" anchor="t" anchorCtr="0">
            <a:noAutofit/>
          </a:bodyPr>
          <a:lstStyle/>
          <a:p>
            <a:pPr algn="just"/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ＧＩＧＡスクール構想</a:t>
            </a:r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の実現へ</a:t>
            </a:r>
            <a:r>
              <a:rPr lang="ja-JP" altLang="en-US" sz="6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（リーフレット）</a:t>
            </a:r>
            <a:endParaRPr lang="en-US" altLang="ja-JP" sz="6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</a:t>
            </a:r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05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05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105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文部科学省</a:t>
            </a:r>
            <a:r>
              <a:rPr lang="en-US" altLang="ja-JP" sz="105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】</a:t>
            </a:r>
            <a:endParaRPr lang="ja-JP" altLang="en-US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25411" y="480787"/>
            <a:ext cx="192568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1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ギ　　ガ</a:t>
            </a:r>
          </a:p>
        </p:txBody>
      </p:sp>
      <p:pic>
        <p:nvPicPr>
          <p:cNvPr id="18" name="図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75" y="2010906"/>
            <a:ext cx="1034201" cy="981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310269" y="1617116"/>
            <a:ext cx="3788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effectLst/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 </a:t>
            </a:r>
            <a:r>
              <a:rPr lang="ja-JP" altLang="en-US" sz="1600" u="sng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将来の変化が予測困難な時代を</a:t>
            </a:r>
            <a:endParaRPr lang="en-US" altLang="ja-JP" sz="1600" u="sng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u="sng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迎え、日本の教育が大きく変</a:t>
            </a:r>
            <a:r>
              <a:rPr lang="ja-JP" altLang="en-US" sz="1600" u="sng" dirty="0" err="1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わろ</a:t>
            </a:r>
            <a:endParaRPr lang="en-US" altLang="ja-JP" sz="1600" u="sng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u="sng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うとして</a:t>
            </a:r>
            <a:r>
              <a:rPr lang="ja-JP" altLang="en-US" sz="16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います。</a:t>
            </a:r>
            <a:r>
              <a:rPr lang="ja-JP" altLang="en-US" sz="1600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新しい時代を</a:t>
            </a:r>
            <a:endParaRPr lang="en-US" altLang="ja-JP" sz="1600" u="sng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生きる子供たちのために</a:t>
            </a:r>
            <a:r>
              <a:rPr lang="ja-JP" altLang="en-US" sz="16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endParaRPr lang="en-US" altLang="ja-JP" sz="16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どのような授業が行われるの</a:t>
            </a:r>
            <a:endParaRPr lang="en-US" altLang="ja-JP" sz="16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6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か分かりやすく解説</a:t>
            </a:r>
            <a:r>
              <a:rPr lang="ja-JP" altLang="en-US" sz="16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します。</a:t>
            </a:r>
            <a:endParaRPr lang="ja-JP" altLang="en-US" sz="16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23" y="3184460"/>
            <a:ext cx="1005835" cy="1158619"/>
          </a:xfrm>
          <a:prstGeom prst="rect">
            <a:avLst/>
          </a:prstGeom>
        </p:spPr>
      </p:pic>
      <p:sp>
        <p:nvSpPr>
          <p:cNvPr id="25" name="テキスト ボックス 28"/>
          <p:cNvSpPr txBox="1">
            <a:spLocks noChangeArrowheads="1" noChangeShapeType="1" noTextEdit="1"/>
          </p:cNvSpPr>
          <p:nvPr/>
        </p:nvSpPr>
        <p:spPr bwMode="auto">
          <a:xfrm>
            <a:off x="1187151" y="3640701"/>
            <a:ext cx="2274511" cy="4013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r>
              <a:rPr lang="ja-JP" altLang="en-US" sz="9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ＭＳ Ｐゴシック" panose="020B0600070205080204" pitchFamily="50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子供たちの授業の変化</a:t>
            </a:r>
            <a:endParaRPr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H="1">
            <a:off x="1097738" y="4124961"/>
            <a:ext cx="3330574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29" name="テキスト ボックス 28"/>
          <p:cNvSpPr txBox="1">
            <a:spLocks noChangeArrowheads="1" noChangeShapeType="1" noTextEdit="1"/>
          </p:cNvSpPr>
          <p:nvPr/>
        </p:nvSpPr>
        <p:spPr bwMode="auto">
          <a:xfrm>
            <a:off x="8725158" y="3676240"/>
            <a:ext cx="2885323" cy="38019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r>
              <a:rPr lang="ja-JP" altLang="en-US" sz="900" i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ＭＳ Ｐゴシック" panose="020B0600070205080204" pitchFamily="50" charset="-128"/>
                <a:ea typeface="UD デジタル 教科書体 NK-B" panose="02020700000000000000" pitchFamily="18" charset="-128"/>
                <a:cs typeface="ＭＳ Ｐゴシック" panose="020B0600070205080204" pitchFamily="50" charset="-128"/>
              </a:rPr>
              <a:t>川口市の取組状況</a:t>
            </a:r>
            <a:endParaRPr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7620844" y="4117703"/>
            <a:ext cx="4296425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32" name="メモ 31"/>
          <p:cNvSpPr/>
          <p:nvPr/>
        </p:nvSpPr>
        <p:spPr>
          <a:xfrm>
            <a:off x="6431877" y="4197689"/>
            <a:ext cx="5483804" cy="797323"/>
          </a:xfrm>
          <a:prstGeom prst="foldedCorne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GIGA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スクール構想の</a:t>
            </a:r>
            <a:r>
              <a:rPr lang="ja-JP" altLang="ja-JP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実現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に向け、</a:t>
            </a:r>
            <a:r>
              <a:rPr lang="ja-JP" altLang="ja-JP" sz="16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教育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の質を向上させるために、学校現場での</a:t>
            </a:r>
            <a:r>
              <a:rPr lang="en-US" altLang="ja-JP" sz="16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ICT</a:t>
            </a:r>
            <a:r>
              <a:rPr lang="ja-JP" altLang="ja-JP" sz="16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機器環境整備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と、教員の指導力向上に向けた</a:t>
            </a:r>
            <a:r>
              <a:rPr lang="ja-JP" altLang="ja-JP" sz="1600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ＩＣＴ活用研修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を実施しています。</a:t>
            </a:r>
          </a:p>
        </p:txBody>
      </p:sp>
      <p:sp>
        <p:nvSpPr>
          <p:cNvPr id="33" name="メモ 32"/>
          <p:cNvSpPr/>
          <p:nvPr/>
        </p:nvSpPr>
        <p:spPr>
          <a:xfrm>
            <a:off x="323139" y="4210885"/>
            <a:ext cx="5483804" cy="784127"/>
          </a:xfrm>
          <a:prstGeom prst="foldedCorne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人１台の</a:t>
            </a:r>
            <a:r>
              <a:rPr lang="en-US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PC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端末があることで、</a:t>
            </a:r>
            <a:r>
              <a:rPr lang="ja-JP" altLang="ja-JP" sz="1600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知る・理解する・考える・記録する・伝える</a:t>
            </a:r>
            <a:r>
              <a:rPr lang="ja-JP" altLang="ja-JP" sz="1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ことなどを効果的・効率的に行うことができるようになります。</a:t>
            </a:r>
          </a:p>
          <a:p>
            <a:endParaRPr lang="ja-JP" altLang="ja-JP" sz="140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950" y="5016096"/>
            <a:ext cx="5119081" cy="855662"/>
          </a:xfrm>
          <a:prstGeom prst="rect">
            <a:avLst/>
          </a:prstGeom>
        </p:spPr>
      </p:pic>
      <p:sp>
        <p:nvSpPr>
          <p:cNvPr id="37" name="角丸四角形吹き出し 36"/>
          <p:cNvSpPr/>
          <p:nvPr/>
        </p:nvSpPr>
        <p:spPr>
          <a:xfrm>
            <a:off x="460750" y="5913729"/>
            <a:ext cx="5156277" cy="813324"/>
          </a:xfrm>
          <a:prstGeom prst="wedgeRoundRectCallout">
            <a:avLst>
              <a:gd name="adj1" fmla="val -51995"/>
              <a:gd name="adj2" fmla="val -46363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801"/>
          </a:p>
        </p:txBody>
      </p:sp>
      <p:pic>
        <p:nvPicPr>
          <p:cNvPr id="35" name="図 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30" y="5929364"/>
            <a:ext cx="1463040" cy="776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-25899" y="5952844"/>
            <a:ext cx="5139055" cy="8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1" rIns="91440" bIns="45721" anchor="t" anchorCtr="0">
            <a:noAutofit/>
          </a:bodyPr>
          <a:lstStyle/>
          <a:p>
            <a:pPr indent="558814" algn="just"/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参考動画：</a:t>
            </a:r>
            <a:endParaRPr lang="en-US" altLang="ja-JP" sz="11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558814" algn="just"/>
            <a:r>
              <a:rPr lang="ja-JP" altLang="en-US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「学校における１人１台端末環境　</a:t>
            </a:r>
            <a:endParaRPr lang="en-US" altLang="ja-JP" sz="105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558814" algn="just"/>
            <a:r>
              <a:rPr lang="ja-JP" altLang="en-US" sz="105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プロモーション</a:t>
            </a:r>
            <a:r>
              <a:rPr lang="ja-JP" altLang="en-US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動画」（公式</a:t>
            </a:r>
            <a:r>
              <a:rPr lang="en-US" sz="1050" kern="1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youtube</a:t>
            </a:r>
            <a:r>
              <a:rPr lang="ja-JP" altLang="en-US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）</a:t>
            </a:r>
            <a:endParaRPr lang="en-US" altLang="ja-JP" sz="105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indent="558814" algn="just"/>
            <a:r>
              <a:rPr lang="ja-JP" altLang="en-US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　　　</a:t>
            </a:r>
            <a:r>
              <a:rPr lang="en-US" altLang="ja-JP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文部科学省</a:t>
            </a:r>
            <a:r>
              <a:rPr lang="en-US" altLang="ja-JP" sz="105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】</a:t>
            </a:r>
            <a:endParaRPr lang="ja-JP" altLang="en-US" sz="10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6528" r="6436" b="7722"/>
          <a:stretch/>
        </p:blipFill>
        <p:spPr bwMode="auto">
          <a:xfrm>
            <a:off x="4672589" y="5933008"/>
            <a:ext cx="778510" cy="7664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6384291" y="5053946"/>
            <a:ext cx="4065888" cy="1684830"/>
          </a:xfrm>
          <a:prstGeom prst="rect">
            <a:avLst/>
          </a:prstGeom>
          <a:ln w="28575"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1" rIns="91440" bIns="45721" anchor="t" anchorCtr="0">
            <a:noAutofit/>
          </a:bodyPr>
          <a:lstStyle/>
          <a:p>
            <a:pPr algn="just"/>
            <a:r>
              <a:rPr lang="ja-JP" altLang="en-US" sz="1100" kern="100" dirty="0"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■今後の</a:t>
            </a:r>
            <a:r>
              <a:rPr 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ICT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機器の整備について■</a:t>
            </a:r>
          </a:p>
          <a:p>
            <a:pPr marL="133353" indent="-133353" algn="just"/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〇校内通信ネットワーク：令和２年度中に市内全小中学校の普通教室（特別支援学級含む）、職員室、体育館や特別教室等に</a:t>
            </a:r>
            <a:r>
              <a:rPr 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Wi-Fi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環境を整備。</a:t>
            </a:r>
          </a:p>
          <a:p>
            <a:pPr algn="just"/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〇</a:t>
            </a:r>
            <a:r>
              <a:rPr 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GIGA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タブレット：令和２年度中に児童生徒１人１台</a:t>
            </a:r>
            <a:r>
              <a:rPr lang="ja-JP" alt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整備</a:t>
            </a:r>
            <a:endParaRPr lang="en-US" altLang="ja-JP" sz="1100" kern="1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完了。１人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１アカウントによる</a:t>
            </a:r>
            <a:r>
              <a:rPr lang="ja-JP" alt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運用の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実施</a:t>
            </a:r>
            <a:r>
              <a:rPr lang="ja-JP" alt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。</a:t>
            </a:r>
            <a:endParaRPr lang="ja-JP" altLang="en-US" sz="1100" kern="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133353" indent="-133353" algn="just"/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〇セキュリティー：校内使用時におけるセキュリティー対策として</a:t>
            </a:r>
            <a:r>
              <a:rPr 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UTM</a:t>
            </a:r>
            <a:r>
              <a:rPr lang="ja-JP" alt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を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各学校に</a:t>
            </a:r>
            <a:r>
              <a:rPr lang="ja-JP" altLang="en-US" sz="1100" kern="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設置。また家庭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持ち帰りに備え、</a:t>
            </a:r>
            <a:r>
              <a:rPr 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GIGA</a:t>
            </a:r>
            <a:r>
              <a:rPr lang="ja-JP" altLang="en-US" sz="11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タブレットにフィルタリングソフトをインストール（令和３年４月以降予定）</a:t>
            </a:r>
          </a:p>
        </p:txBody>
      </p:sp>
      <p:pic>
        <p:nvPicPr>
          <p:cNvPr id="41" name="図 40" descr="C:\Users\10013077\Downloads\qr20210311104308546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90" y="5700190"/>
            <a:ext cx="715687" cy="797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3" name="テキスト ボックス 2"/>
          <p:cNvSpPr txBox="1">
            <a:spLocks noChangeArrowheads="1"/>
          </p:cNvSpPr>
          <p:nvPr/>
        </p:nvSpPr>
        <p:spPr bwMode="auto">
          <a:xfrm>
            <a:off x="10413129" y="5149143"/>
            <a:ext cx="1655643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1" rIns="91440" bIns="45721" anchor="t" anchorCtr="0">
            <a:noAutofit/>
          </a:bodyPr>
          <a:lstStyle/>
          <a:p>
            <a:pPr marL="133353" indent="-133353" algn="just"/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参考</a:t>
            </a:r>
            <a:r>
              <a:rPr lang="ja-JP" altLang="en-US" sz="9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資料</a:t>
            </a:r>
            <a:endParaRPr lang="en-US" altLang="ja-JP" sz="9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133353" indent="-133353" algn="just"/>
            <a:r>
              <a:rPr lang="ja-JP" altLang="en-US" sz="9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ＧＩＧＡ</a:t>
            </a:r>
            <a:r>
              <a:rPr lang="ja-JP" altLang="en-US" sz="9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スクール構想</a:t>
            </a:r>
            <a:endParaRPr lang="en-US" altLang="ja-JP" sz="9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133353" indent="-133353" algn="just"/>
            <a:r>
              <a:rPr lang="ja-JP" altLang="en-US" sz="9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時代</a:t>
            </a:r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のＩＣＴ活用</a:t>
            </a:r>
            <a:r>
              <a:rPr lang="ja-JP" altLang="en-US" sz="9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ガイド</a:t>
            </a:r>
            <a:r>
              <a:rPr lang="ja-JP" altLang="en-US" sz="9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endParaRPr lang="ja-JP" altLang="en-US" sz="9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sz="900" kern="100" dirty="0">
                <a:latin typeface="UD デジタル 教科書体 NK-B" panose="020207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en-US" sz="900" kern="100" dirty="0" smtClean="0">
              <a:latin typeface="UD デジタル 教科書体 NK-B" panose="020207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sz="1100" kern="100" dirty="0">
              <a:latin typeface="UD デジタル 教科書体 NK-B" panose="020207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sz="1100" kern="100" dirty="0" smtClean="0">
              <a:latin typeface="UD デジタル 教科書体 NK-B" panose="020207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sz="1100" kern="100" dirty="0" smtClean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sz="11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900" kern="100" dirty="0" smtClean="0">
              <a:latin typeface="游明朝" panose="020204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800" kern="100" dirty="0" smtClean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埼玉県総合教育センター</a:t>
            </a:r>
            <a:r>
              <a:rPr lang="en-US" altLang="ja-JP" sz="800" kern="1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】</a:t>
            </a:r>
            <a:endParaRPr lang="ja-JP" altLang="en-US" sz="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8138161" y="64037"/>
            <a:ext cx="3970330" cy="4310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川口市立</a:t>
            </a:r>
            <a:r>
              <a:rPr lang="ja-JP" altLang="en-US" sz="2400" b="1" dirty="0">
                <a:solidFill>
                  <a:schemeClr val="tx1"/>
                </a:solidFill>
              </a:rPr>
              <a:t>神根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小学校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ギガ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80982"/>
      </p:ext>
    </p:extLst>
  </p:cSld>
  <p:clrMapOvr>
    <a:masterClrMapping/>
  </p:clrMapOvr>
  <p:transition spd="slow" advClick="0" advTm="2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770" y="544286"/>
            <a:ext cx="9498632" cy="971006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GIGA</a:t>
            </a:r>
            <a:r>
              <a:rPr kumimoji="1" lang="ja-JP" altLang="en-US" sz="4800" dirty="0" smtClean="0"/>
              <a:t>スクール端末持ち帰り調査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1154" y="1907179"/>
            <a:ext cx="9117248" cy="4506684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800" dirty="0" smtClean="0"/>
              <a:t>　１回目　７月　９日（金）</a:t>
            </a:r>
            <a:endParaRPr lang="en-US" altLang="ja-JP" sz="3800" dirty="0"/>
          </a:p>
          <a:p>
            <a:r>
              <a:rPr kumimoji="1" lang="ja-JP" altLang="en-US" sz="3800" dirty="0" smtClean="0"/>
              <a:t>　２回目　７月１６日（金）</a:t>
            </a:r>
            <a:endParaRPr kumimoji="1" lang="en-US" altLang="ja-JP" sz="38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対象：・１，５，６年生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・２～４年生の抽出</a:t>
            </a: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2400" dirty="0" smtClean="0"/>
              <a:t>持ち帰るもの：①タブレット端末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②タブレットを入れるソフトケース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　③端末持ち帰りマニュアル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　　　　　④調査回答書</a:t>
            </a:r>
            <a:endParaRPr kumimoji="1" lang="ja-JP" altLang="en-US" sz="2400" dirty="0"/>
          </a:p>
        </p:txBody>
      </p:sp>
      <p:pic>
        <p:nvPicPr>
          <p:cNvPr id="4" name="ギガ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1800"/>
      </p:ext>
    </p:extLst>
  </p:cSld>
  <p:clrMapOvr>
    <a:masterClrMapping/>
  </p:clrMapOvr>
  <p:transition spd="slow" advClick="0" advTm="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54533" y="624503"/>
            <a:ext cx="3276357" cy="611912"/>
          </a:xfr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b="1" dirty="0" smtClean="0">
                <a:solidFill>
                  <a:schemeClr val="tx1"/>
                </a:solidFill>
              </a:rPr>
              <a:t>持ち帰るもの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2266" r="6230" b="10033"/>
          <a:stretch/>
        </p:blipFill>
        <p:spPr>
          <a:xfrm>
            <a:off x="202471" y="619121"/>
            <a:ext cx="4140927" cy="29609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53" y="576129"/>
            <a:ext cx="4005225" cy="30039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32" y="3727256"/>
            <a:ext cx="3947902" cy="2960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6714" y="3002814"/>
            <a:ext cx="4062560" cy="304692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4358" y="158444"/>
            <a:ext cx="335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①タブレット端末</a:t>
            </a:r>
            <a:endParaRPr kumimoji="1" lang="ja-JP" altLang="en-US" sz="28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8239" y="204610"/>
            <a:ext cx="3357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②</a:t>
            </a:r>
            <a:r>
              <a:rPr kumimoji="1" lang="ja-JP" altLang="en-US" sz="2800" b="1" dirty="0" smtClean="0"/>
              <a:t>タブレット用</a:t>
            </a:r>
          </a:p>
          <a:p>
            <a:r>
              <a:rPr kumimoji="1" lang="ja-JP" altLang="en-US" sz="2800" b="1" dirty="0" smtClean="0"/>
              <a:t>　　ソフトケース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2093" y="4828861"/>
            <a:ext cx="307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③端末持ち帰り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　　マニュアル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71585" y="1971774"/>
            <a:ext cx="261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④調査回答書</a:t>
            </a:r>
            <a:endParaRPr kumimoji="1" lang="en-US" altLang="ja-JP" sz="2800" b="1" dirty="0" smtClean="0"/>
          </a:p>
        </p:txBody>
      </p:sp>
      <p:pic>
        <p:nvPicPr>
          <p:cNvPr id="13" name="ギガ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2969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46169" y="779418"/>
            <a:ext cx="5383832" cy="1320800"/>
          </a:xfrm>
        </p:spPr>
        <p:txBody>
          <a:bodyPr/>
          <a:lstStyle/>
          <a:p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GIGA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スクール端末の家庭利用における確認事項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155"/>
              </p:ext>
            </p:extLst>
          </p:nvPr>
        </p:nvGraphicFramePr>
        <p:xfrm>
          <a:off x="1097916" y="191590"/>
          <a:ext cx="4571363" cy="646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7916" y="191590"/>
                        <a:ext cx="4571363" cy="646851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ギガ0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55428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3620" y="374901"/>
            <a:ext cx="6912186" cy="7620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持ち帰りの際に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ja-JP" altLang="en-US" sz="4400" dirty="0" smtClean="0"/>
              <a:t>やっていただきたいこと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72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①　家庭内のネットワークへの接続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77334" y="3166430"/>
            <a:ext cx="8596668" cy="72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 smtClean="0"/>
              <a:t>②　学習動画の視聴</a:t>
            </a:r>
            <a:endParaRPr lang="ja-JP" altLang="en-US" sz="4000" dirty="0"/>
          </a:p>
        </p:txBody>
      </p:sp>
      <p:pic>
        <p:nvPicPr>
          <p:cNvPr id="7" name="ギガ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77334" y="4172270"/>
            <a:ext cx="10804917" cy="726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/>
              <a:t>③</a:t>
            </a:r>
            <a:r>
              <a:rPr lang="ja-JP" altLang="en-US" sz="4000" dirty="0" smtClean="0"/>
              <a:t>　ホームページからファイルのダウンロード</a:t>
            </a:r>
            <a:endParaRPr lang="ja-JP" altLang="en-US" sz="4000" dirty="0"/>
          </a:p>
        </p:txBody>
      </p:sp>
      <p:pic>
        <p:nvPicPr>
          <p:cNvPr id="9" name="ギガ0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1805" y="3166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7906"/>
      </p:ext>
    </p:extLst>
  </p:cSld>
  <p:clrMapOvr>
    <a:masterClrMapping/>
  </p:clrMapOvr>
  <p:transition spd="slow" advClick="0" advTm="4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7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9" y="354763"/>
            <a:ext cx="10058400" cy="6286500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 rot="2559100">
            <a:off x="3252649" y="2731771"/>
            <a:ext cx="1463040" cy="2076994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47752" y="576831"/>
            <a:ext cx="64171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神根小ホームページ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ギガ07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5212" y="3461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951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3620" y="374901"/>
            <a:ext cx="6912186" cy="7620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持ち帰りの際に</a:t>
            </a:r>
            <a:r>
              <a:rPr kumimoji="1" lang="en-US" altLang="ja-JP" sz="4400" dirty="0" smtClean="0"/>
              <a:t/>
            </a:r>
            <a:br>
              <a:rPr kumimoji="1" lang="en-US" altLang="ja-JP" sz="4400" dirty="0" smtClean="0"/>
            </a:br>
            <a:r>
              <a:rPr kumimoji="1" lang="ja-JP" altLang="en-US" sz="4400" dirty="0" smtClean="0"/>
              <a:t>やっていただきたいこと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72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①　家庭内のネットワークへの接続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77334" y="3166430"/>
            <a:ext cx="8596668" cy="72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 smtClean="0"/>
              <a:t>②　学習動画の視聴</a:t>
            </a:r>
            <a:endParaRPr lang="ja-JP" altLang="en-US" sz="40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77334" y="4172270"/>
            <a:ext cx="10804917" cy="726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4000" dirty="0"/>
              <a:t>③</a:t>
            </a:r>
            <a:r>
              <a:rPr lang="ja-JP" altLang="en-US" sz="4000" dirty="0" smtClean="0"/>
              <a:t>　ホームページからファイルのダウンロード</a:t>
            </a:r>
            <a:endParaRPr lang="ja-JP" altLang="en-US" sz="4000" dirty="0"/>
          </a:p>
        </p:txBody>
      </p:sp>
      <p:pic>
        <p:nvPicPr>
          <p:cNvPr id="7" name="ギガ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1521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431074"/>
            <a:ext cx="10058400" cy="62865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04506" y="184945"/>
            <a:ext cx="64171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神根小ホームページ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下矢印 5"/>
          <p:cNvSpPr/>
          <p:nvPr/>
        </p:nvSpPr>
        <p:spPr>
          <a:xfrm rot="2559100">
            <a:off x="2743197" y="3659234"/>
            <a:ext cx="1463040" cy="2076994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7" name="ギガ08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4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252</Words>
  <Application>Microsoft Office PowerPoint</Application>
  <PresentationFormat>ワイド画面</PresentationFormat>
  <Paragraphs>85</Paragraphs>
  <Slides>11</Slides>
  <Notes>0</Notes>
  <HiddenSlides>0</HiddenSlides>
  <MMClips>12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3" baseType="lpstr">
      <vt:lpstr>HGS創英ﾌﾟﾚｾﾞﾝｽEB</vt:lpstr>
      <vt:lpstr>ＭＳ Ｐゴシック</vt:lpstr>
      <vt:lpstr>UD デジタル 教科書体 N-B</vt:lpstr>
      <vt:lpstr>UD デジタル 教科書体 NK-B</vt:lpstr>
      <vt:lpstr>メイリオ</vt:lpstr>
      <vt:lpstr>游明朝</vt:lpstr>
      <vt:lpstr>Arial</vt:lpstr>
      <vt:lpstr>Times New Roman</vt:lpstr>
      <vt:lpstr>Trebuchet MS</vt:lpstr>
      <vt:lpstr>Wingdings 3</vt:lpstr>
      <vt:lpstr>ファセット</vt:lpstr>
      <vt:lpstr>Adobe Acrobat Document</vt:lpstr>
      <vt:lpstr>GIGAスクールタブレット端末 家庭への持ち帰りについて</vt:lpstr>
      <vt:lpstr>　　川口市のＧＩＧＡスクール構想が始まります！</vt:lpstr>
      <vt:lpstr>GIGAスクール端末持ち帰り調査</vt:lpstr>
      <vt:lpstr>持ち帰るもの</vt:lpstr>
      <vt:lpstr>GIGAスクール端末の家庭利用における確認事項</vt:lpstr>
      <vt:lpstr>持ち帰りの際に やっていただきたいこと</vt:lpstr>
      <vt:lpstr>PowerPoint プレゼンテーション</vt:lpstr>
      <vt:lpstr>持ち帰りの際に やっていただきたいこと</vt:lpstr>
      <vt:lpstr>PowerPoint プレゼンテーション</vt:lpstr>
      <vt:lpstr>持ち帰りの際に やっていただきたいこと</vt:lpstr>
      <vt:lpstr>PowerPoint プレゼンテーション</vt:lpstr>
    </vt:vector>
  </TitlesOfParts>
  <Company>川口市教育委員会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GIGAスクールタブレット端末 家庭への持ち帰りについて</dc:title>
  <dc:creator>川口市教育委員会</dc:creator>
  <cp:lastModifiedBy>川口市教育委員会</cp:lastModifiedBy>
  <cp:revision>15</cp:revision>
  <dcterms:created xsi:type="dcterms:W3CDTF">2021-07-06T02:11:33Z</dcterms:created>
  <dcterms:modified xsi:type="dcterms:W3CDTF">2021-07-06T06:25:15Z</dcterms:modified>
</cp:coreProperties>
</file>